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226080"/>
            <a:ext cx="9069120" cy="94392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4-4-4-1 hands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40000" y="1260000"/>
            <a:ext cx="8997480" cy="701856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These hands present some of the more difficult problems in opening the bidding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Ask a number of “experts” and you are likely to get different answers!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The EBU teaches :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With 3 touching 4-card suits open the middle suit, , otherwise open the suit below the singleton. No Fear Bridge teaches the same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Andrew Robson teaches: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Always either open 1</a:t>
            </a: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or 1 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: 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he calls this the “taps system” i.e “H” &amp; “C”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Bernard McGee teaches: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Open the suit below the singleton unless it is a</a:t>
            </a:r>
            <a:r>
              <a:rPr b="1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, then open 1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540000" y="6840000"/>
            <a:ext cx="8638560" cy="84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</a:t>
            </a:r>
            <a:r>
              <a:rPr b="0" i="1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original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advice was open the suit below the singleton, later suggested that with a red singleton open 1</a:t>
            </a: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and with a black singleton open the middle suit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67400" y="0"/>
            <a:ext cx="702828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Typical 4-4-4-1 hands and what you might open. 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03640" y="926640"/>
            <a:ext cx="210384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5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7 6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9 2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3733560" y="926640"/>
            <a:ext cx="222120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10 6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8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8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10 9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7080120" y="926640"/>
            <a:ext cx="224964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8 7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9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10 8 4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503640" y="3317040"/>
            <a:ext cx="237204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8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6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K Q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9 6 4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22" name="CustomShape 6"/>
          <p:cNvSpPr/>
          <p:nvPr/>
        </p:nvSpPr>
        <p:spPr>
          <a:xfrm>
            <a:off x="3780000" y="3420000"/>
            <a:ext cx="5578200" cy="121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Hand 1 open 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GB" sz="2200" spc="-1" strike="noStrike">
                <a:solidFill>
                  <a:srgbClr val="ff0000"/>
                </a:solidFill>
                <a:latin typeface="Arial"/>
                <a:ea typeface="Microsoft YaHei"/>
              </a:rPr>
              <a:t>; 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hand 2:1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: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 3  open</a:t>
            </a:r>
            <a:r>
              <a:rPr b="0" lang="en-GB" sz="22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1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  ; hand 4  open 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2200" spc="-1" strike="noStrike">
                <a:solidFill>
                  <a:srgbClr val="ff0000"/>
                </a:solidFill>
                <a:latin typeface="Arial"/>
                <a:ea typeface="DejaVu Sans"/>
              </a:rPr>
              <a:t> ; 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23" name="CustomShape 7"/>
          <p:cNvSpPr/>
          <p:nvPr/>
        </p:nvSpPr>
        <p:spPr>
          <a:xfrm>
            <a:off x="2700000" y="1800000"/>
            <a:ext cx="35856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4" name="CustomShape 8"/>
          <p:cNvSpPr/>
          <p:nvPr/>
        </p:nvSpPr>
        <p:spPr>
          <a:xfrm>
            <a:off x="6019920" y="1518840"/>
            <a:ext cx="35856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5" name="CustomShape 9"/>
          <p:cNvSpPr/>
          <p:nvPr/>
        </p:nvSpPr>
        <p:spPr>
          <a:xfrm>
            <a:off x="9540000" y="1813680"/>
            <a:ext cx="35856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6" name="CustomShape 10"/>
          <p:cNvSpPr/>
          <p:nvPr/>
        </p:nvSpPr>
        <p:spPr>
          <a:xfrm>
            <a:off x="3060000" y="4320000"/>
            <a:ext cx="358560" cy="34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7" name="CustomShape 11"/>
          <p:cNvSpPr/>
          <p:nvPr/>
        </p:nvSpPr>
        <p:spPr>
          <a:xfrm>
            <a:off x="3960000" y="4860000"/>
            <a:ext cx="5759280" cy="34560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You may have to rebid a 4 card suit with weaker hands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04000" y="226080"/>
            <a:ext cx="9069120" cy="94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3"/>
          <p:cNvSpPr/>
          <p:nvPr/>
        </p:nvSpPr>
        <p:spPr>
          <a:xfrm>
            <a:off x="900000" y="540000"/>
            <a:ext cx="8673840" cy="34452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Weak and strong hands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1080000" y="1440000"/>
            <a:ext cx="8098200" cy="269856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problem with all 3 suited hands is the re-bid. If you re-bid in a new suit partner expects you to hold 5 cards in the first suit. This situation is acute for weak hands, far less so for strong hands.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If responder bids one of your remaining 4 card suits then you can raise that suit, and if responder bids the suit where your singleton is,  with strong hands you can rebid no-trumps. With hands of less than 15 pts you may have to re-bid your 4 card suit!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32" name="CustomShape 5"/>
          <p:cNvSpPr/>
          <p:nvPr/>
        </p:nvSpPr>
        <p:spPr>
          <a:xfrm>
            <a:off x="1080000" y="4320000"/>
            <a:ext cx="7918560" cy="957960"/>
          </a:xfrm>
          <a:prstGeom prst="rect">
            <a:avLst/>
          </a:prstGeom>
          <a:solidFill>
            <a:srgbClr val="fff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My advice is with weak hands open 1</a:t>
            </a:r>
            <a:r>
              <a:rPr b="1" lang="en-GB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with hands where you can. Open 1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with any strong hand where you can, else revert to 1</a:t>
            </a:r>
            <a:r>
              <a:rPr b="1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Table 1"/>
          <p:cNvGraphicFramePr/>
          <p:nvPr/>
        </p:nvGraphicFramePr>
        <p:xfrm>
          <a:off x="2496600" y="1030320"/>
          <a:ext cx="5075280" cy="3599280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2360"/>
              </a:tblGrid>
              <a:tr h="71964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</a:tr>
              <a:tr h="71964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</a:tr>
              <a:tr h="71964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</a:tr>
              <a:tr h="71964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</a:tr>
              <a:tr h="72108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Table 2"/>
          <p:cNvGraphicFramePr/>
          <p:nvPr/>
        </p:nvGraphicFramePr>
        <p:xfrm>
          <a:off x="2496600" y="1034640"/>
          <a:ext cx="5075280" cy="3599280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2360"/>
              </a:tblGrid>
              <a:tr h="7196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</a:rPr>
                        <a:t>Singleton is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5ce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</a:rPr>
                        <a:t>Weak hands 12-14 bid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</a:rPr>
                        <a:t>Stronger hands 15-19 bid</a:t>
                      </a:r>
                      <a:endParaRPr b="0" lang="en-GB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bb6"/>
                    </a:solidFill>
                  </a:tcPr>
                </a:tc>
              </a:tr>
              <a:tr h="7196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3600" spc="-1" strike="noStrike">
                          <a:solidFill>
                            <a:srgbClr val="000000"/>
                          </a:solidFill>
                          <a:latin typeface="Symbol"/>
                          <a:ea typeface="DejaVu Sans"/>
                        </a:rPr>
                        <a:t>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d7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ff0000"/>
                          </a:solidFill>
                          <a:latin typeface="Symbol"/>
                          <a:ea typeface="DejaVu Sans"/>
                        </a:rPr>
                        <a:t>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5ce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ff0000"/>
                          </a:solidFill>
                          <a:latin typeface="Symbol"/>
                          <a:ea typeface="DejaVu Sans"/>
                        </a:rPr>
                        <a:t>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bb6"/>
                    </a:solidFill>
                  </a:tcPr>
                </a:tc>
              </a:tr>
              <a:tr h="7196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3600" spc="-1" strike="noStrike">
                          <a:solidFill>
                            <a:srgbClr val="ff0000"/>
                          </a:solidFill>
                          <a:latin typeface="Symbol"/>
                          <a:ea typeface="DejaVu Sans"/>
                        </a:rPr>
                        <a:t>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000000"/>
                          </a:solidFill>
                          <a:latin typeface="Symbol"/>
                          <a:ea typeface="DejaVu Sans"/>
                        </a:rPr>
                        <a:t>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ff0000"/>
                          </a:solidFill>
                          <a:latin typeface="Symbol"/>
                          <a:ea typeface="DejaVu Sans"/>
                        </a:rPr>
                        <a:t>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196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3600" spc="-1" strike="noStrike">
                          <a:solidFill>
                            <a:srgbClr val="ff0000"/>
                          </a:solidFill>
                          <a:latin typeface="Symbol"/>
                          <a:ea typeface="DejaVu Sans"/>
                        </a:rPr>
                        <a:t>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000000"/>
                          </a:solidFill>
                          <a:latin typeface="Symbol"/>
                          <a:ea typeface="DejaVu Sans"/>
                        </a:rPr>
                        <a:t>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000000"/>
                          </a:solidFill>
                          <a:latin typeface="Symbol"/>
                          <a:ea typeface="DejaVu Sans"/>
                        </a:rPr>
                        <a:t>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210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3600" spc="-1" strike="noStrike">
                          <a:solidFill>
                            <a:srgbClr val="000000"/>
                          </a:solidFill>
                          <a:latin typeface="Symbol"/>
                          <a:ea typeface="DejaVu Sans"/>
                        </a:rPr>
                        <a:t>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000000"/>
                          </a:solidFill>
                          <a:latin typeface="Symbol"/>
                          <a:ea typeface="DejaVu Sans"/>
                        </a:rPr>
                        <a:t>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800" spc="-1" strike="noStrike">
                          <a:latin typeface="Arial"/>
                          <a:ea typeface="Microsoft YaHei"/>
                        </a:rPr>
                        <a:t>1</a:t>
                      </a:r>
                      <a:r>
                        <a:rPr b="1" lang="en-GB" sz="3600" spc="-1" strike="noStrike">
                          <a:solidFill>
                            <a:srgbClr val="ff0000"/>
                          </a:solidFill>
                          <a:latin typeface="Symbol"/>
                          <a:ea typeface="DejaVu Sans"/>
                        </a:rPr>
                        <a:t></a:t>
                      </a:r>
                      <a:endParaRPr b="0" lang="en-GB" sz="3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35" name="CustomShape 3"/>
          <p:cNvSpPr/>
          <p:nvPr/>
        </p:nvSpPr>
        <p:spPr>
          <a:xfrm>
            <a:off x="1620000" y="360000"/>
            <a:ext cx="7559640" cy="34596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GB" sz="1800" spc="-1" strike="noStrike">
                <a:latin typeface="Arial"/>
              </a:rPr>
              <a:t>Suggested scheme for weak and stronger hands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04000" y="1326600"/>
            <a:ext cx="9069120" cy="328572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7000"/>
          </a:bodyPr>
          <a:p>
            <a:pPr marL="432000" indent="-3214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3200" spc="-1" strike="noStrike">
                <a:solidFill>
                  <a:srgbClr val="ff0000"/>
                </a:solidFill>
                <a:latin typeface="Arial"/>
                <a:ea typeface="DejaVu Sans"/>
              </a:rPr>
              <a:t>The Rule of 20 and 4-4-4-1 hands</a:t>
            </a:r>
            <a:endParaRPr b="0" lang="en-GB" sz="3200" spc="-1" strike="noStrike">
              <a:latin typeface="Arial"/>
            </a:endParaRPr>
          </a:p>
          <a:p>
            <a:pPr marL="432000" indent="-3214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With 11 pts you do not meet the rule of 20</a:t>
            </a:r>
            <a:endParaRPr b="0" lang="en-GB" sz="3200" spc="-1" strike="noStrike">
              <a:latin typeface="Arial"/>
            </a:endParaRPr>
          </a:p>
          <a:p>
            <a:pPr marL="432000" indent="-3214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With 12 pts you do meet the rule of 20, but Andrew Robson advises passing these hands, because you often have extra losers</a:t>
            </a:r>
            <a:endParaRPr b="0" lang="en-GB" sz="3200" spc="-1" strike="noStrike">
              <a:latin typeface="Arial"/>
            </a:endParaRPr>
          </a:p>
          <a:p>
            <a:pPr marL="432000" indent="-3214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If the hand is stuffed with 10s and 9s you can open with 12 pts but you are better  to pass with 11 pts; you may be able to make a take-out double later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080000" y="540000"/>
            <a:ext cx="7557480" cy="427680"/>
          </a:xfrm>
          <a:prstGeom prst="rect">
            <a:avLst/>
          </a:prstGeom>
          <a:solidFill>
            <a:srgbClr val="ddddd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Further considerations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540000" y="360000"/>
            <a:ext cx="8998560" cy="3448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Opening 1 Spade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720000" y="1080000"/>
            <a:ext cx="8998560" cy="335052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Normally when you hold 4 spades and another suit , you open the lower suit, or if possible open 1 NT. Therefore when you open 1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, the suit will have at least 5 cards, and many club players only open 1</a:t>
            </a:r>
            <a:r>
              <a:rPr b="0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with 5 cards in that suit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The only awkward hand is a hand of 15-20 pts and a 4-3-3-3 shape with the 4 card suit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being  </a:t>
            </a:r>
            <a:r>
              <a:rPr b="0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, 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and that case open 1</a:t>
            </a: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and rebid 1NT allowing the strong hand to play the hand.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   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720000" y="4680000"/>
            <a:ext cx="8998560" cy="58752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ff0000"/>
                </a:solidFill>
                <a:latin typeface="Arial"/>
                <a:ea typeface="Microsoft YaHei"/>
              </a:rPr>
              <a:t>NO 4-4-4-1 hand is opened  1</a:t>
            </a:r>
            <a:r>
              <a:rPr b="0" lang="en-GB" sz="32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Application>LibreOffice/7.0.3.1$Windows_X86_64 LibreOffice_project/d7547858d014d4cf69878db179d326fc3483e082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2021-01-04T14:10:34Z</dcterms:created>
  <dc:creator/>
  <dc:description/>
  <dc:language>en-GB</dc:language>
  <cp:lastModifiedBy/>
  <dcterms:modified xsi:type="dcterms:W3CDTF">2021-01-18T11:39:34Z</dcterms:modified>
  <cp:revision>11</cp:revision>
  <dc:subject/>
  <dc:title/>
</cp:coreProperties>
</file>